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338" r:id="rId14"/>
    <p:sldId id="322" r:id="rId15"/>
    <p:sldId id="259" r:id="rId16"/>
    <p:sldId id="283" r:id="rId17"/>
    <p:sldId id="288" r:id="rId18"/>
    <p:sldId id="287" r:id="rId19"/>
    <p:sldId id="289" r:id="rId20"/>
    <p:sldId id="357" r:id="rId21"/>
    <p:sldId id="285" r:id="rId22"/>
    <p:sldId id="291" r:id="rId23"/>
    <p:sldId id="284" r:id="rId24"/>
    <p:sldId id="292" r:id="rId25"/>
    <p:sldId id="293" r:id="rId26"/>
    <p:sldId id="339" r:id="rId27"/>
    <p:sldId id="294" r:id="rId28"/>
    <p:sldId id="295" r:id="rId29"/>
    <p:sldId id="296" r:id="rId30"/>
    <p:sldId id="297" r:id="rId31"/>
    <p:sldId id="298" r:id="rId32"/>
    <p:sldId id="333" r:id="rId33"/>
    <p:sldId id="336" r:id="rId34"/>
    <p:sldId id="337" r:id="rId35"/>
    <p:sldId id="321" r:id="rId36"/>
    <p:sldId id="316" r:id="rId37"/>
    <p:sldId id="262" r:id="rId38"/>
    <p:sldId id="263" r:id="rId39"/>
    <p:sldId id="299" r:id="rId40"/>
    <p:sldId id="267" r:id="rId41"/>
    <p:sldId id="300" r:id="rId42"/>
    <p:sldId id="301" r:id="rId43"/>
    <p:sldId id="264" r:id="rId44"/>
    <p:sldId id="323" r:id="rId45"/>
    <p:sldId id="303" r:id="rId46"/>
    <p:sldId id="309" r:id="rId47"/>
    <p:sldId id="310" r:id="rId48"/>
    <p:sldId id="314" r:id="rId49"/>
    <p:sldId id="315" r:id="rId50"/>
    <p:sldId id="311" r:id="rId51"/>
    <p:sldId id="334" r:id="rId52"/>
    <p:sldId id="265" r:id="rId53"/>
    <p:sldId id="304" r:id="rId54"/>
    <p:sldId id="335" r:id="rId55"/>
    <p:sldId id="341" r:id="rId56"/>
    <p:sldId id="345" r:id="rId57"/>
    <p:sldId id="346" r:id="rId58"/>
    <p:sldId id="343" r:id="rId59"/>
    <p:sldId id="344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68" r:id="rId70"/>
    <p:sldId id="369" r:id="rId71"/>
    <p:sldId id="320" r:id="rId72"/>
    <p:sldId id="358" r:id="rId73"/>
    <p:sldId id="312" r:id="rId74"/>
    <p:sldId id="324" r:id="rId75"/>
    <p:sldId id="330" r:id="rId76"/>
    <p:sldId id="313" r:id="rId77"/>
    <p:sldId id="331" r:id="rId78"/>
    <p:sldId id="332" r:id="rId79"/>
    <p:sldId id="360" r:id="rId80"/>
    <p:sldId id="365" r:id="rId81"/>
    <p:sldId id="364" r:id="rId82"/>
    <p:sldId id="366" r:id="rId83"/>
    <p:sldId id="367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0052" autoAdjust="0"/>
  </p:normalViewPr>
  <p:slideViewPr>
    <p:cSldViewPr>
      <p:cViewPr varScale="1">
        <p:scale>
          <a:sx n="74" d="100"/>
          <a:sy n="74" d="100"/>
        </p:scale>
        <p:origin x="1416" y="60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80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05/12/2020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05/12/2020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05/12/2020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05/12/2020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05/12/2020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05/12/2020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05/12/2020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egrelli/identPy_GUI" TargetMode="External"/><Relationship Id="rId2" Type="http://schemas.openxmlformats.org/officeDocument/2006/relationships/hyperlink" Target="https://github.com/gnegrelli/identPy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l6x9fOwp0g?feature=oembed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negrelli/identPy_GUI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gabriel.jose.gomes@usp.b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0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Development</a:t>
            </a:r>
            <a:r>
              <a:rPr kumimoji="0" lang="en-IE" sz="4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4000" b="1" dirty="0">
                <a:latin typeface="+mj-lt"/>
                <a:cs typeface="Arial" panose="020B0604020202020204" pitchFamily="34" charset="0"/>
              </a:rPr>
              <a:t>Equivalent Model</a:t>
            </a:r>
            <a:endParaRPr kumimoji="0" lang="en-IE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+mj-lt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+mj-lt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+mj-lt"/>
                <a:cs typeface="Arial" panose="020B0604020202020204" pitchFamily="34" charset="0"/>
              </a:rPr>
              <a:t>: Prof. Dr. Elmer Pablo Tito Cari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Goals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Development of software for parameter estimation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Package with estimation framework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(GUI)</a:t>
            </a:r>
          </a:p>
          <a:p>
            <a:pPr>
              <a:spcAft>
                <a:spcPts val="600"/>
              </a:spcAft>
            </a:pPr>
            <a:r>
              <a:rPr lang="en-IE" dirty="0"/>
              <a:t>Application on wind power plant equivalent model</a:t>
            </a:r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83BD1F8-A5DF-455A-93BA-8397254BB7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400" y="2536410"/>
            <a:ext cx="5562600" cy="41764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754"/>
            <a:ext cx="4724400" cy="52103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444477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Type-4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PMUs required to obtain angle measurement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35" y="1344089"/>
            <a:ext cx="4937330" cy="53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355727"/>
            <a:ext cx="3771900" cy="5183186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0175" y="2456422"/>
            <a:ext cx="5683650" cy="426505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Mapping function based on mean and variance</a:t>
            </a:r>
          </a:p>
        </p:txBody>
      </p:sp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=[4]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357229"/>
            <a:ext cx="4320000" cy="328813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3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390835"/>
            <a:ext cx="4320000" cy="3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15280"/>
            <a:ext cx="4320000" cy="31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388714"/>
            <a:ext cx="4320000" cy="32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417 </a:t>
            </a:r>
            <a:r>
              <a:rPr lang="en-IE" dirty="0" err="1"/>
              <a:t>TWh</a:t>
            </a:r>
            <a:r>
              <a:rPr lang="en-IE" dirty="0"/>
              <a:t> in 2019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15% of electricity demand (1% higher than 2018)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192 GW of installed capacity (UK included)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42514191"/>
                  </p:ext>
                </p:extLst>
              </p:nvPr>
            </p:nvGraphicFramePr>
            <p:xfrm>
              <a:off x="1038224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smtClean="0"/>
                                    </m:ctrlPr>
                                  </m:accPr>
                                  <m:e>
                                    <m:r>
                                      <a:rPr lang="pt-BR" sz="1800" smtClean="0"/>
                                      <m:t>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smtClean="0"/>
                                    </m:ctrlPr>
                                  </m:accPr>
                                  <m:e>
                                    <m:r>
                                      <a:rPr lang="pt-BR" sz="1800" smtClean="0"/>
                                      <m:t>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smtClean="0"/>
                                  <m:t>2.8×</m:t>
                                </m:r>
                                <m:sSup>
                                  <m:sSupPr>
                                    <m:ctrlPr>
                                      <a:rPr lang="pt-BR" sz="1800" smtClean="0"/>
                                    </m:ctrlPr>
                                  </m:sSupPr>
                                  <m:e>
                                    <m:r>
                                      <a:rPr lang="pt-BR" sz="18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smtClean="0"/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10</a:t>
                          </a:r>
                          <a:r>
                            <a:rPr lang="en-IE" sz="1800" baseline="0" dirty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smtClean="0"/>
                                  <m:t>52.3×</m:t>
                                </m:r>
                                <m:sSup>
                                  <m:sSupPr>
                                    <m:ctrlPr>
                                      <a:rPr lang="pt-BR" sz="1800" smtClean="0"/>
                                    </m:ctrlPr>
                                  </m:sSupPr>
                                  <m:e>
                                    <m:r>
                                      <a:rPr lang="pt-BR" sz="18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smtClean="0"/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5.96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Hybrid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12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smtClean="0"/>
                                  <m:t>24.5×</m:t>
                                </m:r>
                                <m:sSup>
                                  <m:sSupPr>
                                    <m:ctrlPr>
                                      <a:rPr lang="pt-BR" sz="1800" smtClean="0"/>
                                    </m:ctrlPr>
                                  </m:sSupPr>
                                  <m:e>
                                    <m:r>
                                      <a:rPr lang="pt-BR" sz="1800" smtClean="0"/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smtClean="0"/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42514191"/>
                  </p:ext>
                </p:extLst>
              </p:nvPr>
            </p:nvGraphicFramePr>
            <p:xfrm>
              <a:off x="1038224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712" t="-1220" r="-100858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431" t="-1220" r="-1293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1220" r="-201724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10</a:t>
                          </a:r>
                          <a:r>
                            <a:rPr lang="en-IE" sz="1800" baseline="0" dirty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3704" r="-201724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5.96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Hybrid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12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000" r="-201724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>
                <a:hlinkClick r:id="rId2"/>
              </a:rPr>
              <a:t>identPy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>
                <a:hlinkClick r:id="rId3"/>
              </a:rPr>
              <a:t>identPy_GUI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for framework</a:t>
            </a:r>
          </a:p>
          <a:p>
            <a:pPr>
              <a:spcAft>
                <a:spcPts val="600"/>
              </a:spcAft>
            </a:pPr>
            <a:r>
              <a:rPr lang="en-IE" dirty="0"/>
              <a:t>Python</a:t>
            </a:r>
          </a:p>
          <a:p>
            <a:pPr>
              <a:spcAft>
                <a:spcPts val="600"/>
              </a:spcAft>
            </a:pPr>
            <a:r>
              <a:rPr lang="en-IE" dirty="0"/>
              <a:t>Non-specific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  <p:pic>
        <p:nvPicPr>
          <p:cNvPr id="5" name="Mídia Online 4" title="identPy">
            <a:hlinkClick r:id="" action="ppaction://media"/>
            <a:extLst>
              <a:ext uri="{FF2B5EF4-FFF2-40B4-BE49-F238E27FC236}">
                <a16:creationId xmlns:a16="http://schemas.microsoft.com/office/drawing/2014/main" id="{9D90F613-99C7-4F61-8FD7-E4CB4E8968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1554" y="1654199"/>
            <a:ext cx="8240892" cy="46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Results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Synthetic data from simulated system</a:t>
                </a:r>
              </a:p>
              <a:p>
                <a:r>
                  <a:rPr lang="en-US" dirty="0"/>
                  <a:t>Fault in grid bus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≤0.3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FA9FBA-9C97-450B-93CF-383A307D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81" y="2973388"/>
            <a:ext cx="6771238" cy="2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MVMO settings</a:t>
                </a:r>
              </a:p>
              <a:p>
                <a:r>
                  <a:rPr lang="en-US" dirty="0"/>
                  <a:t>15 individuals</a:t>
                </a:r>
              </a:p>
              <a:p>
                <a:r>
                  <a:rPr lang="en-US" dirty="0"/>
                  <a:t>5000 generations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B5696-4F17-4A51-9639-2CA1A47B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26" y="3429000"/>
            <a:ext cx="366294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TSM settings</a:t>
                </a:r>
              </a:p>
              <a:p>
                <a:r>
                  <a:rPr lang="en-US" dirty="0"/>
                  <a:t>Starting point from MVMO</a:t>
                </a:r>
              </a:p>
              <a:p>
                <a:r>
                  <a:rPr lang="en-US" dirty="0"/>
                  <a:t>7 iterations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in 8 seconds</a:t>
                </a:r>
              </a:p>
              <a:p>
                <a:r>
                  <a:rPr lang="en-US" dirty="0"/>
                  <a:t>Final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B67A48-B64A-494F-928D-0E1952B2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00" y="3048000"/>
            <a:ext cx="2649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EFAC34E-C769-4A5D-891F-970EA009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9"/>
            <a:ext cx="6120000" cy="44439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86FE68-BD0A-456A-B436-BF80CD47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90689"/>
            <a:ext cx="6120000" cy="44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44447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2020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400799"/>
            <a:ext cx="5105400" cy="5043678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2F79F0-45F6-46D4-9152-95C98579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65" y="3429000"/>
            <a:ext cx="3364270" cy="23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Effects of population size on MVMO</a:t>
                </a:r>
              </a:p>
              <a:p>
                <a:r>
                  <a:rPr lang="en-US" dirty="0"/>
                  <a:t>5 population sizes evaluated</a:t>
                </a:r>
              </a:p>
              <a:p>
                <a:r>
                  <a:rPr lang="en-US" dirty="0"/>
                  <a:t>35 estimations for each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A741E75-8609-4A2A-94C4-A9F2E956BC36}"/>
              </a:ext>
            </a:extLst>
          </p:cNvPr>
          <p:cNvSpPr/>
          <p:nvPr/>
        </p:nvSpPr>
        <p:spPr>
          <a:xfrm>
            <a:off x="3429000" y="4419600"/>
            <a:ext cx="22860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2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A3775E9-EBDE-4413-AB83-5B519B4C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99" y="2936963"/>
            <a:ext cx="4500000" cy="32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Simulation using estimated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DC3537-DE9A-48E6-88B0-FC96E4281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70" y="2936963"/>
            <a:ext cx="44802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Estimation using MVMO</a:t>
                </a:r>
              </a:p>
              <a:p>
                <a:pPr lvl="1"/>
                <a:r>
                  <a:rPr lang="en-US" dirty="0"/>
                  <a:t>15 individuals</a:t>
                </a:r>
              </a:p>
              <a:p>
                <a:pPr lvl="1"/>
                <a:r>
                  <a:rPr lang="en-US" dirty="0"/>
                  <a:t>5000 generations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4AC2B2-F3F8-4254-92E9-EDD0CC88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91" y="3656963"/>
            <a:ext cx="3639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Process took 19 minutes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=15.84×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0CC56E-3837-4964-8AB5-6A83F7D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241266"/>
            <a:ext cx="2771775" cy="2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511E7E4-7320-4387-9491-99E7301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782763"/>
            <a:ext cx="6029325" cy="4419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D115CD-26D3-491E-926A-DA69221D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92288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62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and Software available at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pPr lvl="1"/>
            <a:r>
              <a:rPr lang="en-US" dirty="0"/>
              <a:t>Users can download, test and contribute with project</a:t>
            </a:r>
          </a:p>
          <a:p>
            <a:r>
              <a:rPr lang="en-US" dirty="0"/>
              <a:t>Application of software into WPP model problem</a:t>
            </a:r>
          </a:p>
          <a:p>
            <a:pPr lvl="1"/>
            <a:r>
              <a:rPr lang="en-US" dirty="0"/>
              <a:t>Estimation using a hybrid approach (MVMO + TSM)</a:t>
            </a:r>
          </a:p>
          <a:p>
            <a:r>
              <a:rPr lang="en-US" dirty="0"/>
              <a:t>Proposal of WPP model</a:t>
            </a:r>
          </a:p>
          <a:p>
            <a:pPr lvl="1"/>
            <a:r>
              <a:rPr lang="en-US" dirty="0"/>
              <a:t>Avoid necessity of PMUs in the grid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Ongoing</a:t>
            </a:r>
            <a:br>
              <a:rPr lang="en-IE" dirty="0"/>
            </a:br>
            <a:r>
              <a:rPr lang="en-IE" dirty="0"/>
              <a:t>Research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0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Research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WPP model</a:t>
            </a:r>
          </a:p>
          <a:p>
            <a:pPr lvl="1"/>
            <a:r>
              <a:rPr lang="en-US" dirty="0"/>
              <a:t>Assessment on model behavior</a:t>
            </a:r>
          </a:p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Implementation of other estimation methods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6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P</a:t>
            </a:r>
            <a:r>
              <a:rPr lang="en-IE" dirty="0" err="1"/>
              <a:t>ublications</a:t>
            </a:r>
            <a:endParaRPr lang="en-IE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1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48.5 </a:t>
            </a:r>
            <a:r>
              <a:rPr lang="en-IE" dirty="0" err="1"/>
              <a:t>TWh</a:t>
            </a:r>
            <a:r>
              <a:rPr lang="en-IE" dirty="0"/>
              <a:t> in 2018 (</a:t>
            </a:r>
            <a:r>
              <a:rPr lang="en-IE" dirty="0" err="1"/>
              <a:t>Itaipu</a:t>
            </a:r>
            <a:r>
              <a:rPr lang="en-IE" dirty="0"/>
              <a:t>: 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8.1% of electricity demand (14.4% higher than 2017)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15.5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CBA 2020</a:t>
            </a:r>
          </a:p>
          <a:p>
            <a:pPr lvl="1"/>
            <a:r>
              <a:rPr lang="en-US" dirty="0"/>
              <a:t>Parameter Estimation of Wind Power Plant Equivalent Model through a Hybrid Approach</a:t>
            </a:r>
          </a:p>
          <a:p>
            <a:r>
              <a:rPr lang="en-US" dirty="0"/>
              <a:t>DINCON 2019</a:t>
            </a:r>
          </a:p>
          <a:p>
            <a:pPr lvl="1"/>
            <a:r>
              <a:rPr lang="en-US" dirty="0"/>
              <a:t>Hybrid Parameter Estimation Method for a Load Model Disturbed by OLTC</a:t>
            </a:r>
          </a:p>
          <a:p>
            <a:r>
              <a:rPr lang="en-US" dirty="0"/>
              <a:t>IEEE CCECE 2019</a:t>
            </a:r>
          </a:p>
          <a:p>
            <a:pPr lvl="1"/>
            <a:r>
              <a:rPr lang="en-US" dirty="0"/>
              <a:t>Load Model Identification Through a Hybrid Approach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6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2667253"/>
            <a:ext cx="742827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5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600" noProof="0" dirty="0">
              <a:latin typeface="+mj-lt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600" noProof="0" dirty="0">
                <a:latin typeface="+mj-lt"/>
                <a:cs typeface="Arial" panose="020B0604020202020204" pitchFamily="34" charset="0"/>
              </a:rPr>
              <a:t>Gabriel Jos</a:t>
            </a:r>
            <a:r>
              <a:rPr lang="pt-BR" sz="1600" noProof="0" dirty="0">
                <a:latin typeface="+mj-lt"/>
                <a:cs typeface="Arial" panose="020B0604020202020204" pitchFamily="34" charset="0"/>
              </a:rPr>
              <a:t>é Negrelli Gomes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  <a:hlinkClick r:id="rId3"/>
              </a:rPr>
              <a:t>gabriel.jose.gomes@usp.br</a:t>
            </a:r>
            <a:endParaRPr kumimoji="0" lang="en-IE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0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Development</a:t>
            </a:r>
            <a:r>
              <a:rPr kumimoji="0" lang="en-IE" sz="4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4000" b="1" dirty="0">
                <a:latin typeface="+mj-lt"/>
                <a:cs typeface="Arial" panose="020B0604020202020204" pitchFamily="34" charset="0"/>
              </a:rPr>
              <a:t>Equivalent Model</a:t>
            </a:r>
            <a:endParaRPr kumimoji="0" lang="en-IE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+mj-lt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+mj-lt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+mj-lt"/>
                <a:cs typeface="Arial" panose="020B0604020202020204" pitchFamily="34" charset="0"/>
              </a:rPr>
              <a:t>: Prof. Dr. Elmer Pablo Tito Cari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72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dirty="0"/>
              <a:t>Linearized Z-IM Load Model</a:t>
            </a:r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5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sz="2100" b="0" i="1" smtClean="0"/>
                      <m:t>𝑡𝑜𝑙</m:t>
                    </m:r>
                    <m:r>
                      <a:rPr lang="en-IE" sz="2100" b="0" i="1" smtClean="0"/>
                      <m:t>=0.5×</m:t>
                    </m:r>
                    <m:sSup>
                      <m:sSupPr>
                        <m:ctrlPr>
                          <a:rPr lang="en-IE" sz="2100" b="0" i="1" smtClean="0"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2100" b="0" i="1" smtClean="0"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sz="2100" b="0" i="1" smtClean="0"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sz="2100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76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79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DB5C26-F6D3-438B-97C7-B3CDB9F3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90689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619499" y="6079352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2020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05220D-1CFC-49E1-A43F-94D1676D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4" y="1468437"/>
            <a:ext cx="7742450" cy="46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80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DB5C26-F6D3-438B-97C7-B3CDB9F3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690689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956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81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DB5C26-F6D3-438B-97C7-B3CDB9F3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690689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DB5C26-F6D3-438B-97C7-B3CDB9F3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690689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257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83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DB5C26-F6D3-438B-97C7-B3CDB9F3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1690689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8423</TotalTime>
  <Words>1422</Words>
  <Application>Microsoft Office PowerPoint</Application>
  <PresentationFormat>Apresentação na tela (4:3)</PresentationFormat>
  <Paragraphs>457</Paragraphs>
  <Slides>83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Research Goals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Proposed Wind Power Plant Model</vt:lpstr>
      <vt:lpstr>Proposed 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Hybrid Method Application</vt:lpstr>
      <vt:lpstr>Hybrid Method Application</vt:lpstr>
      <vt:lpstr>Hybrid Method Application</vt:lpstr>
      <vt:lpstr>Hybrid Method Application</vt:lpstr>
      <vt:lpstr>Hybrid Method Application</vt:lpstr>
      <vt:lpstr>Software Developed</vt:lpstr>
      <vt:lpstr>Software</vt:lpstr>
      <vt:lpstr>Software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Ongoing Research</vt:lpstr>
      <vt:lpstr>Ongoing Research</vt:lpstr>
      <vt:lpstr>Publications</vt:lpstr>
      <vt:lpstr>Publications</vt:lpstr>
      <vt:lpstr>Apresentação do PowerPoint</vt:lpstr>
      <vt:lpstr>Apresentação do PowerPoint</vt:lpstr>
      <vt:lpstr>Hybrid Estimation – Load Model</vt:lpstr>
      <vt:lpstr>Hybrid Estimation – Load Model</vt:lpstr>
      <vt:lpstr>Hybrid Estimation – Load Model</vt:lpstr>
      <vt:lpstr>Hybrid Estimation – Load Model</vt:lpstr>
      <vt:lpstr>MVMO Process</vt:lpstr>
      <vt:lpstr>MVMO Process</vt:lpstr>
      <vt:lpstr>Software</vt:lpstr>
      <vt:lpstr>Software</vt:lpstr>
      <vt:lpstr>Software</vt:lpstr>
      <vt:lpstr>Software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 Negrelli</cp:lastModifiedBy>
  <cp:revision>270</cp:revision>
  <dcterms:created xsi:type="dcterms:W3CDTF">2019-05-07T19:51:45Z</dcterms:created>
  <dcterms:modified xsi:type="dcterms:W3CDTF">2020-12-05T23:23:09Z</dcterms:modified>
</cp:coreProperties>
</file>